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7"/>
  </p:notesMasterIdLst>
  <p:sldIdLst>
    <p:sldId id="256" r:id="rId2"/>
    <p:sldId id="260" r:id="rId3"/>
    <p:sldId id="261" r:id="rId4"/>
    <p:sldId id="313" r:id="rId5"/>
    <p:sldId id="289" r:id="rId6"/>
    <p:sldId id="284" r:id="rId7"/>
    <p:sldId id="285" r:id="rId8"/>
    <p:sldId id="290" r:id="rId9"/>
    <p:sldId id="296" r:id="rId10"/>
    <p:sldId id="294" r:id="rId11"/>
    <p:sldId id="297" r:id="rId12"/>
    <p:sldId id="292" r:id="rId13"/>
    <p:sldId id="291" r:id="rId14"/>
    <p:sldId id="293" r:id="rId15"/>
    <p:sldId id="295" r:id="rId16"/>
    <p:sldId id="316" r:id="rId17"/>
    <p:sldId id="302" r:id="rId18"/>
    <p:sldId id="305" r:id="rId19"/>
    <p:sldId id="307" r:id="rId20"/>
    <p:sldId id="299" r:id="rId21"/>
    <p:sldId id="303" r:id="rId22"/>
    <p:sldId id="304" r:id="rId23"/>
    <p:sldId id="300" r:id="rId24"/>
    <p:sldId id="317" r:id="rId25"/>
    <p:sldId id="258" r:id="rId26"/>
  </p:sldIdLst>
  <p:sldSz cx="9144000" cy="5143500" type="screen16x9"/>
  <p:notesSz cx="6858000" cy="9144000"/>
  <p:embeddedFontLst>
    <p:embeddedFont>
      <p:font typeface="Lexend" pitchFamily="2" charset="-94"/>
      <p:regular r:id="rId28"/>
      <p:bold r:id="rId29"/>
    </p:embeddedFont>
    <p:embeddedFont>
      <p:font typeface="Poppins" panose="00000500000000000000" pitchFamily="2" charset="-94"/>
      <p:regular r:id="rId30"/>
      <p:bold r:id="rId31"/>
      <p:italic r:id="rId32"/>
      <p:boldItalic r:id="rId33"/>
    </p:embeddedFont>
    <p:embeddedFont>
      <p:font typeface="Poppins Medium" panose="00000600000000000000" pitchFamily="2" charset="-94"/>
      <p:regular r:id="rId34"/>
      <p:bold r:id="rId35"/>
      <p:italic r:id="rId36"/>
      <p:boldItalic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60" roundtripDataSignature="AMtx7mgxsD15ndTQVU9gw8iMs1NA3bZRV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525" autoAdjust="0"/>
    <p:restoredTop sz="96860" autoAdjust="0"/>
  </p:normalViewPr>
  <p:slideViewPr>
    <p:cSldViewPr snapToGrid="0">
      <p:cViewPr varScale="1">
        <p:scale>
          <a:sx n="157" d="100"/>
          <a:sy n="157" d="100"/>
        </p:scale>
        <p:origin x="360" y="35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61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60" Type="http://customschemas.google.com/relationships/presentationmetadata" Target="meta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98065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19155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35951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4235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37943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24229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70367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53017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25159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73377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761091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523093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294235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838211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002158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>
          <a:extLst>
            <a:ext uri="{FF2B5EF4-FFF2-40B4-BE49-F238E27FC236}">
              <a16:creationId xmlns:a16="http://schemas.microsoft.com/office/drawing/2014/main" id="{EE0E05C2-2EFF-C867-0374-E298D353AA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>
            <a:extLst>
              <a:ext uri="{FF2B5EF4-FFF2-40B4-BE49-F238E27FC236}">
                <a16:creationId xmlns:a16="http://schemas.microsoft.com/office/drawing/2014/main" id="{7573E8DC-BC83-A2C0-10DA-23B5F52683B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>
            <a:extLst>
              <a:ext uri="{FF2B5EF4-FFF2-40B4-BE49-F238E27FC236}">
                <a16:creationId xmlns:a16="http://schemas.microsoft.com/office/drawing/2014/main" id="{256C5901-9D41-2BBA-F2D7-6B527FAA642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618197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1" name="Google Shape;7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0017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30600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72490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30448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32441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44508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64454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4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4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6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8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0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1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1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12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12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12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3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"/>
          <p:cNvSpPr txBox="1"/>
          <p:nvPr/>
        </p:nvSpPr>
        <p:spPr>
          <a:xfrm>
            <a:off x="785225" y="1336575"/>
            <a:ext cx="7601400" cy="13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20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BUILDING</a:t>
            </a:r>
            <a:br>
              <a:rPr lang="tr-TR" sz="28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</a:br>
            <a:r>
              <a:rPr lang="tr-TR" sz="28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MODULAR APPLICATIONS</a:t>
            </a:r>
            <a:br>
              <a:rPr lang="tr-TR" sz="28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</a:br>
            <a:r>
              <a:rPr lang="tr-TR" sz="20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with </a:t>
            </a:r>
            <a:r>
              <a:rPr lang="tr-TR" sz="20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.NET</a:t>
            </a:r>
            <a:r>
              <a:rPr lang="tr-TR" sz="20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and </a:t>
            </a:r>
            <a:r>
              <a:rPr lang="tr-TR" sz="20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ABP </a:t>
            </a:r>
            <a:r>
              <a:rPr lang="tr-TR" sz="20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Framework</a:t>
            </a:r>
            <a:endParaRPr sz="20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6" name="Google Shape;56;p1"/>
          <p:cNvSpPr txBox="1"/>
          <p:nvPr/>
        </p:nvSpPr>
        <p:spPr>
          <a:xfrm>
            <a:off x="1737225" y="2830025"/>
            <a:ext cx="64971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2100" dirty="0">
                <a:solidFill>
                  <a:srgbClr val="292D3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Halil İbrahim KALKAN</a:t>
            </a:r>
            <a:endParaRPr sz="2100" dirty="0">
              <a:solidFill>
                <a:srgbClr val="292D3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57" name="Google Shape;57;p1"/>
          <p:cNvSpPr txBox="1"/>
          <p:nvPr/>
        </p:nvSpPr>
        <p:spPr>
          <a:xfrm>
            <a:off x="1737225" y="3214725"/>
            <a:ext cx="6497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Volosoft, Co-founder</a:t>
            </a:r>
            <a:endParaRPr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8" name="Google Shape;58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61424" y="657700"/>
            <a:ext cx="1772825" cy="47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6320" y="3877525"/>
            <a:ext cx="235600" cy="23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56324" y="4260248"/>
            <a:ext cx="235600" cy="23560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"/>
          <p:cNvSpPr txBox="1"/>
          <p:nvPr/>
        </p:nvSpPr>
        <p:spPr>
          <a:xfrm>
            <a:off x="1091925" y="3814425"/>
            <a:ext cx="523793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200" dirty="0">
                <a:solidFill>
                  <a:srgbClr val="292D33"/>
                </a:solidFill>
                <a:latin typeface="Poppins"/>
                <a:ea typeface="Poppins"/>
                <a:cs typeface="Poppins"/>
                <a:sym typeface="Poppins"/>
              </a:rPr>
              <a:t>@hibrahimkalkan</a:t>
            </a:r>
            <a:endParaRPr sz="1200" dirty="0">
              <a:solidFill>
                <a:srgbClr val="292D3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2" name="Google Shape;62;p1"/>
          <p:cNvSpPr txBox="1"/>
          <p:nvPr/>
        </p:nvSpPr>
        <p:spPr>
          <a:xfrm>
            <a:off x="1091926" y="4183725"/>
            <a:ext cx="523793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200" dirty="0">
                <a:solidFill>
                  <a:srgbClr val="292D33"/>
                </a:solidFill>
                <a:latin typeface="Poppins"/>
                <a:ea typeface="Poppins"/>
                <a:cs typeface="Poppins"/>
                <a:sym typeface="Poppins"/>
              </a:rPr>
              <a:t>@hikalkan</a:t>
            </a:r>
            <a:endParaRPr sz="1200" dirty="0">
              <a:solidFill>
                <a:srgbClr val="292D3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" name="Picture 4" descr="Halil İbrahim Kalkan">
            <a:extLst>
              <a:ext uri="{FF2B5EF4-FFF2-40B4-BE49-F238E27FC236}">
                <a16:creationId xmlns:a16="http://schemas.microsoft.com/office/drawing/2014/main" id="{9A8F8DF5-DBEC-8F4E-B4A9-9DBED75BB0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543" y="2830025"/>
            <a:ext cx="812175" cy="812175"/>
          </a:xfrm>
          <a:prstGeom prst="ellipse">
            <a:avLst/>
          </a:prstGeom>
          <a:ln w="254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73;p3">
            <a:extLst>
              <a:ext uri="{FF2B5EF4-FFF2-40B4-BE49-F238E27FC236}">
                <a16:creationId xmlns:a16="http://schemas.microsoft.com/office/drawing/2014/main" id="{D997C09C-955C-A781-B375-CE4703539FCC}"/>
              </a:ext>
            </a:extLst>
          </p:cNvPr>
          <p:cNvSpPr txBox="1"/>
          <p:nvPr/>
        </p:nvSpPr>
        <p:spPr>
          <a:xfrm>
            <a:off x="5931838" y="1536846"/>
            <a:ext cx="2949875" cy="447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u="sng" dirty="0">
                <a:solidFill>
                  <a:srgbClr val="4E5258"/>
                </a:solidFill>
              </a:rPr>
              <a:t>D</a:t>
            </a:r>
            <a:r>
              <a:rPr lang="tr" b="1" u="sng" dirty="0">
                <a:solidFill>
                  <a:srgbClr val="4E5258"/>
                </a:solidFill>
              </a:rPr>
              <a:t>ownload </a:t>
            </a:r>
            <a:r>
              <a:rPr lang="en-US" b="1" u="sng" dirty="0">
                <a:solidFill>
                  <a:srgbClr val="4E5258"/>
                </a:solidFill>
              </a:rPr>
              <a:t>T</a:t>
            </a:r>
            <a:r>
              <a:rPr lang="tr" b="1" u="sng" dirty="0">
                <a:solidFill>
                  <a:srgbClr val="4E5258"/>
                </a:solidFill>
              </a:rPr>
              <a:t>his </a:t>
            </a:r>
            <a:r>
              <a:rPr lang="en-US" b="1" u="sng" dirty="0">
                <a:solidFill>
                  <a:srgbClr val="4E5258"/>
                </a:solidFill>
              </a:rPr>
              <a:t>P</a:t>
            </a:r>
            <a:r>
              <a:rPr lang="tr" b="1" u="sng" dirty="0">
                <a:solidFill>
                  <a:srgbClr val="4E5258"/>
                </a:solidFill>
              </a:rPr>
              <a:t>resentation</a:t>
            </a:r>
            <a:endParaRPr b="1" u="sng" dirty="0">
              <a:solidFill>
                <a:srgbClr val="4E5258"/>
              </a:solidFill>
            </a:endParaRPr>
          </a:p>
        </p:txBody>
      </p:sp>
      <p:pic>
        <p:nvPicPr>
          <p:cNvPr id="4" name="Google Shape;82;p3">
            <a:extLst>
              <a:ext uri="{FF2B5EF4-FFF2-40B4-BE49-F238E27FC236}">
                <a16:creationId xmlns:a16="http://schemas.microsoft.com/office/drawing/2014/main" id="{89AC74C7-D8CC-BFE0-967E-2EF6573E0F56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931839" y="1935370"/>
            <a:ext cx="2957700" cy="295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A qr code on a white background&#10;&#10;AI-generated content may be incorrect.">
            <a:extLst>
              <a:ext uri="{FF2B5EF4-FFF2-40B4-BE49-F238E27FC236}">
                <a16:creationId xmlns:a16="http://schemas.microsoft.com/office/drawing/2014/main" id="{6EF2FC3D-0224-823F-7DAE-2ACC97D2A3B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90666" y="2079577"/>
            <a:ext cx="2657015" cy="2657015"/>
          </a:xfrm>
          <a:prstGeom prst="roundRect">
            <a:avLst>
              <a:gd name="adj" fmla="val 9096"/>
            </a:avLst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CODEBASE 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STRUCTURE: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SINGLE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SOLUTION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8" name="Google Shape;68;p2">
            <a:extLst>
              <a:ext uri="{FF2B5EF4-FFF2-40B4-BE49-F238E27FC236}">
                <a16:creationId xmlns:a16="http://schemas.microsoft.com/office/drawing/2014/main" id="{44690227-866A-76C1-EBC7-CF5F1B333B4D}"/>
              </a:ext>
            </a:extLst>
          </p:cNvPr>
          <p:cNvSpPr txBox="1"/>
          <p:nvPr/>
        </p:nvSpPr>
        <p:spPr>
          <a:xfrm>
            <a:off x="3221831" y="823275"/>
            <a:ext cx="5495244" cy="3421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Easier</a:t>
            </a: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and </a:t>
            </a:r>
            <a:r>
              <a:rPr lang="en-US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faster</a:t>
            </a: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to develop and test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Easier to catch </a:t>
            </a:r>
            <a:r>
              <a:rPr lang="en-US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breaking changes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Good for </a:t>
            </a: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small teams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Good if a developer working on </a:t>
            </a:r>
            <a:r>
              <a:rPr lang="tr-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multiple modules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FF37931-B27B-D10B-E09F-987FD12016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925" y="823275"/>
            <a:ext cx="2559163" cy="3924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678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CODEBASE 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STRUCTURE: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MULTIPLE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SOLUTIONS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FDBCF9C-DE88-62F8-3533-054CC5B812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8062" y="2579535"/>
            <a:ext cx="2047875" cy="1676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BE7593A-01CF-910B-3DDB-C74DBF3D59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1077" y="1112128"/>
            <a:ext cx="2495550" cy="5905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43AC55B-0630-8CA8-1564-BE04F305BB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5948" y="1131178"/>
            <a:ext cx="2466975" cy="5619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AC4F4C8-DDAF-9C9B-C92C-163736AB82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24225" y="1112128"/>
            <a:ext cx="2495550" cy="581025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7BC0EBD-4001-B3FC-17C0-3BD53541A365}"/>
              </a:ext>
            </a:extLst>
          </p:cNvPr>
          <p:cNvCxnSpPr>
            <a:cxnSpLocks/>
            <a:endCxn id="10" idx="2"/>
          </p:cNvCxnSpPr>
          <p:nvPr/>
        </p:nvCxnSpPr>
        <p:spPr>
          <a:xfrm flipH="1" flipV="1">
            <a:off x="1779436" y="1693153"/>
            <a:ext cx="2271957" cy="900670"/>
          </a:xfrm>
          <a:prstGeom prst="straightConnector1">
            <a:avLst/>
          </a:prstGeom>
          <a:ln w="25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69EF436-AF76-A680-AFBD-E7FA1FCE7867}"/>
              </a:ext>
            </a:extLst>
          </p:cNvPr>
          <p:cNvCxnSpPr>
            <a:cxnSpLocks/>
            <a:stCxn id="3" idx="0"/>
            <a:endCxn id="12" idx="2"/>
          </p:cNvCxnSpPr>
          <p:nvPr/>
        </p:nvCxnSpPr>
        <p:spPr>
          <a:xfrm flipV="1">
            <a:off x="4572000" y="1693153"/>
            <a:ext cx="0" cy="886382"/>
          </a:xfrm>
          <a:prstGeom prst="straightConnector1">
            <a:avLst/>
          </a:prstGeom>
          <a:ln w="25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43661D8-6B10-D4F1-6947-AF306A406596}"/>
              </a:ext>
            </a:extLst>
          </p:cNvPr>
          <p:cNvCxnSpPr>
            <a:cxnSpLocks/>
            <a:endCxn id="5" idx="2"/>
          </p:cNvCxnSpPr>
          <p:nvPr/>
        </p:nvCxnSpPr>
        <p:spPr>
          <a:xfrm flipV="1">
            <a:off x="5045886" y="1702678"/>
            <a:ext cx="2332966" cy="891145"/>
          </a:xfrm>
          <a:prstGeom prst="straightConnector1">
            <a:avLst/>
          </a:prstGeom>
          <a:ln w="25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31506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CODEBASE 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STRUCTURE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2" name="Resim 2" descr="ekran görüntüsü, metin, daire içeren bir resim&#10;&#10;Açıklama otomatik olarak oluşturuldu">
            <a:extLst>
              <a:ext uri="{FF2B5EF4-FFF2-40B4-BE49-F238E27FC236}">
                <a16:creationId xmlns:a16="http://schemas.microsoft.com/office/drawing/2014/main" id="{DE64FADD-51FF-6279-12FF-3E8934B3BB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1883" y="876906"/>
            <a:ext cx="6479884" cy="338968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4D55CA8-C3FB-B7D2-B79F-25FAC841EB04}"/>
              </a:ext>
            </a:extLst>
          </p:cNvPr>
          <p:cNvSpPr txBox="1"/>
          <p:nvPr/>
        </p:nvSpPr>
        <p:spPr>
          <a:xfrm>
            <a:off x="3879280" y="546225"/>
            <a:ext cx="1265090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3800" b="1" dirty="0"/>
              <a:t>?</a:t>
            </a:r>
            <a:endParaRPr lang="en-US" sz="13800" b="1" dirty="0"/>
          </a:p>
        </p:txBody>
      </p:sp>
    </p:spTree>
    <p:extLst>
      <p:ext uri="{BB962C8B-B14F-4D97-AF65-F5344CB8AC3E}">
        <p14:creationId xmlns:p14="http://schemas.microsoft.com/office/powerpoint/2010/main" val="12631868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CODEBASE 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STRUCTURE: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MONOREPO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APPROACH</a:t>
            </a:r>
            <a:endParaRPr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4" y="823275"/>
            <a:ext cx="5426781" cy="4051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285750" lvl="0" indent="-285750" algn="l" rtl="0">
              <a:spcBef>
                <a:spcPts val="3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All modules are in a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single Git repository</a:t>
            </a:r>
          </a:p>
          <a:p>
            <a:pPr marL="28575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Uses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local package 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references (dependencies)</a:t>
            </a:r>
          </a:p>
          <a:p>
            <a:pPr marL="285750" lvl="0" indent="-285750" algn="l" rtl="0">
              <a:spcBef>
                <a:spcPts val="3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All modules are in same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version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and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deployed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together</a:t>
            </a:r>
          </a:p>
          <a:p>
            <a:pPr lvl="0" algn="l" rtl="0">
              <a:spcBef>
                <a:spcPts val="300"/>
              </a:spcBef>
              <a:spcAft>
                <a:spcPts val="0"/>
              </a:spcAft>
            </a:pPr>
            <a:endParaRPr lang="tr" sz="16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300"/>
              </a:spcBef>
              <a:spcAft>
                <a:spcPts val="0"/>
              </a:spcAft>
            </a:pPr>
            <a:r>
              <a:rPr lang="tr" sz="16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Pros:</a:t>
            </a:r>
          </a:p>
          <a:p>
            <a:pPr marL="285750" lvl="0" indent="-285750" algn="l" rtl="0">
              <a:spcBef>
                <a:spcPts val="3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Access to changes 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immediately by other modules</a:t>
            </a:r>
            <a:b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Good to use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new features 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by other modules</a:t>
            </a:r>
            <a:b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Easier to detect and fix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breaking changes</a:t>
            </a:r>
          </a:p>
          <a:p>
            <a:pPr marL="285750" lvl="0" indent="-285750" algn="l" rtl="0">
              <a:spcBef>
                <a:spcPts val="3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Easier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develop, version, test and deploy cycle</a:t>
            </a:r>
          </a:p>
          <a:p>
            <a:pPr lvl="0" algn="l" rtl="0">
              <a:spcBef>
                <a:spcPts val="300"/>
              </a:spcBef>
              <a:spcAft>
                <a:spcPts val="0"/>
              </a:spcAft>
            </a:pPr>
            <a:endParaRPr lang="tr" sz="16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300"/>
              </a:spcBef>
              <a:spcAft>
                <a:spcPts val="0"/>
              </a:spcAft>
            </a:pPr>
            <a:r>
              <a:rPr lang="tr" sz="16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Best when:</a:t>
            </a:r>
          </a:p>
          <a:p>
            <a:pPr marL="285750" lvl="0" indent="-285750" algn="l" rtl="0">
              <a:spcBef>
                <a:spcPts val="3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Small team 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A developer work on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multiple modules</a:t>
            </a:r>
          </a:p>
          <a:p>
            <a:pPr marL="285750" lvl="0" indent="-285750" algn="l" rtl="0">
              <a:spcBef>
                <a:spcPts val="3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Modules are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small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, frequently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changing, 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well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integrated</a:t>
            </a:r>
          </a:p>
          <a:p>
            <a:pPr lvl="0" algn="l" rtl="0">
              <a:spcBef>
                <a:spcPts val="300"/>
              </a:spcBef>
              <a:spcAft>
                <a:spcPts val="0"/>
              </a:spcAft>
            </a:pPr>
            <a:endParaRPr lang="tr" sz="16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300"/>
              </a:spcBef>
              <a:spcAft>
                <a:spcPts val="0"/>
              </a:spcAft>
            </a:pPr>
            <a:r>
              <a:rPr lang="tr" sz="1600" dirty="0">
                <a:solidFill>
                  <a:srgbClr val="00B0F0"/>
                </a:solidFill>
                <a:latin typeface="Poppins"/>
                <a:ea typeface="Poppins"/>
                <a:cs typeface="Poppins"/>
                <a:sym typeface="Poppins"/>
              </a:rPr>
              <a:t>Suggested for majority of projects, especially in the </a:t>
            </a:r>
            <a:r>
              <a:rPr lang="tr" sz="1600" b="1" dirty="0">
                <a:solidFill>
                  <a:srgbClr val="00B0F0"/>
                </a:solidFill>
                <a:latin typeface="Poppins"/>
                <a:ea typeface="Poppins"/>
                <a:cs typeface="Poppins"/>
                <a:sym typeface="Poppins"/>
              </a:rPr>
              <a:t>early stages</a:t>
            </a:r>
          </a:p>
        </p:txBody>
      </p:sp>
      <p:pic>
        <p:nvPicPr>
          <p:cNvPr id="2" name="Resim 12">
            <a:extLst>
              <a:ext uri="{FF2B5EF4-FFF2-40B4-BE49-F238E27FC236}">
                <a16:creationId xmlns:a16="http://schemas.microsoft.com/office/drawing/2014/main" id="{42DDA1C2-F94D-B5D5-10CF-4AD01BDF045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865180" y="1016940"/>
            <a:ext cx="2972246" cy="3109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104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CODEBASE</a:t>
            </a:r>
            <a:r>
              <a:rPr lang="tr-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STRUCTURE: </a:t>
            </a:r>
            <a:r>
              <a:rPr lang="tr-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MANY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REPO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APPROACH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6" y="823275"/>
            <a:ext cx="5433454" cy="4051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Every module located in a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separate Git repositories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Uses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package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(NuGet, NPM, etc) references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Modules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are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versioned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and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deployed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separately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tr"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5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Pros: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Independent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, more focused development for modules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tr"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5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Cons: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Wait changes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on depended modules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Deal with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breaking changes &amp; backward compability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Complex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to develop, test and deploy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tr"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5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Best when: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Many teams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(or departments) specialized on different modules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Modules are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mature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and boundaries are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stable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or integration is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limited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Considering to move to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microservices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soon</a:t>
            </a:r>
          </a:p>
        </p:txBody>
      </p:sp>
      <p:pic>
        <p:nvPicPr>
          <p:cNvPr id="2" name="Resim 12">
            <a:extLst>
              <a:ext uri="{FF2B5EF4-FFF2-40B4-BE49-F238E27FC236}">
                <a16:creationId xmlns:a16="http://schemas.microsoft.com/office/drawing/2014/main" id="{9C91861B-CA40-8933-7932-58CE4A3E647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848775" y="1001763"/>
            <a:ext cx="2988649" cy="3139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842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CODEBASE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STRUCTURE: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SUGGESTIONS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Always </a:t>
            </a: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begin with</a:t>
            </a:r>
            <a:b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Monorepo</a:t>
            </a:r>
            <a:b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Single solution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tr" sz="2000" b="1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Once the module count and </a:t>
            </a: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team size increases</a:t>
            </a:r>
            <a:b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Monorepo</a:t>
            </a:r>
            <a:b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Multiple solutions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tr" sz="2000" b="1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Preparing to a </a:t>
            </a: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microservice migration</a:t>
            </a:r>
            <a:b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Multiple Repository</a:t>
            </a:r>
            <a:b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Multiple solutions</a:t>
            </a:r>
            <a:endParaRPr sz="2000" b="1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3382171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4571999" y="1620640"/>
            <a:ext cx="4145075" cy="1902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36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INTEGRATING</a:t>
            </a:r>
            <a:br>
              <a:rPr lang="tr-TR" sz="36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</a:br>
            <a:r>
              <a:rPr lang="tr-TR" sz="36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THE MODULES</a:t>
            </a:r>
            <a:endParaRPr sz="36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2" name="Resim 10">
            <a:extLst>
              <a:ext uri="{FF2B5EF4-FFF2-40B4-BE49-F238E27FC236}">
                <a16:creationId xmlns:a16="http://schemas.microsoft.com/office/drawing/2014/main" id="{80ADA36E-76E0-3B78-8462-60794ED6577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79088" y="381837"/>
            <a:ext cx="4375792" cy="4375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0868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MODULE 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PACKAGE STRUCTURE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69844C-3FEE-084A-A237-800F78B3FA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925" y="823274"/>
            <a:ext cx="2640740" cy="392048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Google Shape;68;p2">
            <a:extLst>
              <a:ext uri="{FF2B5EF4-FFF2-40B4-BE49-F238E27FC236}">
                <a16:creationId xmlns:a16="http://schemas.microsoft.com/office/drawing/2014/main" id="{04B7A580-FD70-40CB-62F3-9F06D3CD92C7}"/>
              </a:ext>
            </a:extLst>
          </p:cNvPr>
          <p:cNvSpPr txBox="1"/>
          <p:nvPr/>
        </p:nvSpPr>
        <p:spPr>
          <a:xfrm>
            <a:off x="3338945" y="827440"/>
            <a:ext cx="549848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r-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MyCrm.Ordering</a:t>
            </a:r>
            <a:r>
              <a:rPr lang="tr-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-&gt; Implementation</a:t>
            </a:r>
          </a:p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Entities, Repositories, Services, etc..</a:t>
            </a:r>
          </a:p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tr-TR" sz="20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r-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MyCrm.Ordering.Contracts</a:t>
            </a:r>
            <a:r>
              <a:rPr lang="tr-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-&gt; Interface</a:t>
            </a:r>
          </a:p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Service interface, DTOs</a:t>
            </a:r>
          </a:p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Event definitions</a:t>
            </a:r>
          </a:p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Enums, constants, etc..</a:t>
            </a:r>
            <a:endParaRPr lang="en-US" sz="20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7861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MODULE 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DEPENDENCIES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(ON CONTRACTS)</a:t>
            </a:r>
            <a:endParaRPr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37CC27-CA21-EAA4-3EDC-BC8A2A59B6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192" y="1747232"/>
            <a:ext cx="1828800" cy="5619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56C4174-144A-8477-150A-760EE7FDD2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5543" y="1747232"/>
            <a:ext cx="1876425" cy="5810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86ABFE0-0CB9-BF22-04C4-47871ADE37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95519" y="1747232"/>
            <a:ext cx="1905000" cy="59055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F230E95-2496-8623-F1A7-4C85D2AC3AEB}"/>
              </a:ext>
            </a:extLst>
          </p:cNvPr>
          <p:cNvCxnSpPr/>
          <p:nvPr/>
        </p:nvCxnSpPr>
        <p:spPr>
          <a:xfrm flipH="1">
            <a:off x="2445101" y="2028219"/>
            <a:ext cx="1085222" cy="179070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10BFC69-117A-E4FF-FE3C-5CBA4C093F15}"/>
              </a:ext>
            </a:extLst>
          </p:cNvPr>
          <p:cNvCxnSpPr/>
          <p:nvPr/>
        </p:nvCxnSpPr>
        <p:spPr>
          <a:xfrm>
            <a:off x="4655738" y="2028219"/>
            <a:ext cx="1564193" cy="179070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113041F-6210-9562-E2D0-3E8756541354}"/>
              </a:ext>
            </a:extLst>
          </p:cNvPr>
          <p:cNvCxnSpPr/>
          <p:nvPr/>
        </p:nvCxnSpPr>
        <p:spPr>
          <a:xfrm>
            <a:off x="1932635" y="2028219"/>
            <a:ext cx="1597688" cy="179070"/>
          </a:xfrm>
          <a:prstGeom prst="straightConnector1">
            <a:avLst/>
          </a:prstGeom>
          <a:ln w="25400">
            <a:solidFill>
              <a:srgbClr val="00B05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Google Shape;68;p2">
            <a:extLst>
              <a:ext uri="{FF2B5EF4-FFF2-40B4-BE49-F238E27FC236}">
                <a16:creationId xmlns:a16="http://schemas.microsoft.com/office/drawing/2014/main" id="{9DD9C88D-4698-4D08-D275-DDD71CD4E201}"/>
              </a:ext>
            </a:extLst>
          </p:cNvPr>
          <p:cNvSpPr txBox="1"/>
          <p:nvPr/>
        </p:nvSpPr>
        <p:spPr>
          <a:xfrm>
            <a:off x="306575" y="2679561"/>
            <a:ext cx="8410500" cy="17212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lvl="0" algn="ctr" rtl="0">
              <a:spcBef>
                <a:spcPts val="0"/>
              </a:spcBef>
              <a:spcAft>
                <a:spcPts val="0"/>
              </a:spcAft>
            </a:pPr>
            <a:r>
              <a:rPr lang="en-US" sz="1500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Ordering</a:t>
            </a:r>
            <a:r>
              <a:rPr lang="tr-TR" sz="1500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 Module</a:t>
            </a:r>
            <a:r>
              <a:rPr lang="en-US" sz="1500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 -&gt; </a:t>
            </a:r>
            <a:r>
              <a:rPr lang="en-US" sz="1500" b="1" dirty="0" err="1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IProductService.</a:t>
            </a:r>
            <a:r>
              <a:rPr lang="en-US" sz="1500" b="1" dirty="0" err="1">
                <a:solidFill>
                  <a:srgbClr val="00B050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CheckStockCount</a:t>
            </a:r>
            <a:r>
              <a:rPr lang="en-US" sz="1500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(id)</a:t>
            </a:r>
          </a:p>
          <a:p>
            <a:pPr marL="285750" lvl="0" indent="-285750" algn="ct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500" b="1" dirty="0">
              <a:solidFill>
                <a:srgbClr val="4E5258"/>
              </a:solidFill>
              <a:latin typeface="Courier New" panose="02070309020205020404" pitchFamily="49" charset="0"/>
              <a:ea typeface="Poppins"/>
              <a:cs typeface="Courier New" panose="02070309020205020404" pitchFamily="49" charset="0"/>
              <a:sym typeface="Poppins"/>
            </a:endParaRPr>
          </a:p>
          <a:p>
            <a:pPr lvl="0" algn="ctr" rtl="0">
              <a:spcBef>
                <a:spcPts val="0"/>
              </a:spcBef>
              <a:spcAft>
                <a:spcPts val="0"/>
              </a:spcAft>
            </a:pPr>
            <a:r>
              <a:rPr lang="en-US" sz="1500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Ordering</a:t>
            </a:r>
            <a:r>
              <a:rPr lang="tr-TR" sz="1500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 Module</a:t>
            </a:r>
            <a:r>
              <a:rPr lang="en-US" sz="1500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 -&gt; </a:t>
            </a:r>
            <a:r>
              <a:rPr lang="en-US" sz="1500" b="1" dirty="0" err="1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IPaymentService.</a:t>
            </a:r>
            <a:r>
              <a:rPr lang="en-US" sz="1500" b="1" dirty="0" err="1">
                <a:solidFill>
                  <a:srgbClr val="00B050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CreatePaymentRequest</a:t>
            </a:r>
            <a:r>
              <a:rPr lang="en-US" sz="1500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(…)</a:t>
            </a:r>
          </a:p>
          <a:p>
            <a:pPr marL="285750" lvl="0" indent="-285750" algn="ct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500" b="1" dirty="0">
              <a:solidFill>
                <a:srgbClr val="4E5258"/>
              </a:solidFill>
              <a:latin typeface="Courier New" panose="02070309020205020404" pitchFamily="49" charset="0"/>
              <a:ea typeface="Poppins"/>
              <a:cs typeface="Courier New" panose="02070309020205020404" pitchFamily="49" charset="0"/>
              <a:sym typeface="Poppins"/>
            </a:endParaRPr>
          </a:p>
          <a:p>
            <a:pPr lvl="0" algn="ctr" rtl="0">
              <a:spcBef>
                <a:spcPts val="0"/>
              </a:spcBef>
              <a:spcAft>
                <a:spcPts val="0"/>
              </a:spcAft>
            </a:pPr>
            <a:r>
              <a:rPr lang="en-US" sz="1500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Catalog module </a:t>
            </a:r>
            <a:r>
              <a:rPr lang="tr-TR" sz="1500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 </a:t>
            </a:r>
            <a:r>
              <a:rPr lang="en-US" sz="1500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-&gt; </a:t>
            </a:r>
            <a:r>
              <a:rPr lang="tr-TR" sz="1500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Subscribe to</a:t>
            </a:r>
            <a:r>
              <a:rPr lang="en-US" sz="1500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 </a:t>
            </a:r>
            <a:r>
              <a:rPr lang="en-US" sz="1500" b="1" dirty="0" err="1">
                <a:solidFill>
                  <a:srgbClr val="00B050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OrderPlaced</a:t>
            </a:r>
            <a:r>
              <a:rPr lang="en-US" sz="1500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 &amp; </a:t>
            </a:r>
            <a:r>
              <a:rPr lang="en-US" sz="1500" b="1" dirty="0" err="1">
                <a:solidFill>
                  <a:srgbClr val="00B050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OrderCanceled</a:t>
            </a:r>
            <a:r>
              <a:rPr lang="en-US" sz="1500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 events</a:t>
            </a:r>
            <a:endParaRPr sz="1500" b="1" dirty="0">
              <a:solidFill>
                <a:srgbClr val="4E5258"/>
              </a:solidFill>
              <a:latin typeface="Courier New" panose="02070309020205020404" pitchFamily="49" charset="0"/>
              <a:ea typeface="Poppins"/>
              <a:cs typeface="Courier New" panose="02070309020205020404" pitchFamily="49" charset="0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3809257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MODULE 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COMMUNICATION PATTERNS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4637958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28575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Integration </a:t>
            </a:r>
            <a:r>
              <a:rPr lang="en-US" sz="2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Services</a:t>
            </a:r>
          </a:p>
          <a:p>
            <a:pPr marL="28575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Integration </a:t>
            </a:r>
            <a:r>
              <a:rPr lang="en-US" sz="2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Events</a:t>
            </a:r>
          </a:p>
        </p:txBody>
      </p:sp>
      <p:pic>
        <p:nvPicPr>
          <p:cNvPr id="2" name="Resim 10">
            <a:extLst>
              <a:ext uri="{FF2B5EF4-FFF2-40B4-BE49-F238E27FC236}">
                <a16:creationId xmlns:a16="http://schemas.microsoft.com/office/drawing/2014/main" id="{DB81897A-A717-914B-1C14-F5CBE5F6690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215467" y="823275"/>
            <a:ext cx="3501608" cy="3488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524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AGENDA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4"/>
            <a:ext cx="4844237" cy="39466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Why</a:t>
            </a:r>
            <a:r>
              <a:rPr lang="en-US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modularity?</a:t>
            </a:r>
            <a:endParaRPr lang="tr-TR" sz="24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Architectural</a:t>
            </a:r>
            <a:r>
              <a:rPr lang="en-US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options</a:t>
            </a:r>
            <a:br>
              <a:rPr lang="en-US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</a:t>
            </a:r>
            <a:r>
              <a:rPr lang="en-US" sz="24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Database</a:t>
            </a:r>
            <a:br>
              <a:rPr lang="en-US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</a:t>
            </a:r>
            <a:r>
              <a:rPr lang="en-US" sz="24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Codebase</a:t>
            </a:r>
            <a:br>
              <a:rPr lang="en-US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endParaRPr lang="en-US" sz="2400" b="1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Integration</a:t>
            </a:r>
            <a:br>
              <a:rPr lang="en-US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Designing </a:t>
            </a:r>
            <a:r>
              <a:rPr lang="en-US" sz="24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dependencies</a:t>
            </a:r>
            <a:br>
              <a:rPr lang="en-US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</a:t>
            </a:r>
            <a:r>
              <a:rPr lang="en-US" sz="24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Communication</a:t>
            </a:r>
            <a:r>
              <a:rPr lang="en-US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tr-TR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patterns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tr-TR" sz="24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2400" dirty="0">
                <a:solidFill>
                  <a:srgbClr val="002060"/>
                </a:solidFill>
                <a:latin typeface="Poppins"/>
                <a:ea typeface="Poppins"/>
                <a:cs typeface="Poppins"/>
                <a:sym typeface="Poppins"/>
              </a:rPr>
              <a:t>Live </a:t>
            </a:r>
            <a:r>
              <a:rPr lang="tr-TR" sz="2400" b="1" dirty="0">
                <a:solidFill>
                  <a:srgbClr val="002060"/>
                </a:solidFill>
                <a:latin typeface="Poppins"/>
                <a:ea typeface="Poppins"/>
                <a:cs typeface="Poppins"/>
                <a:sym typeface="Poppins"/>
              </a:rPr>
              <a:t>Coding</a:t>
            </a:r>
            <a:endParaRPr lang="en-US" sz="2400" b="1" dirty="0">
              <a:solidFill>
                <a:srgbClr val="00206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077042-0959-D959-971B-54CD8E8AC5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8808" y="823275"/>
            <a:ext cx="3537527" cy="3537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411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9F6BF0AB-6184-940B-A433-A44D0A6AAB83}"/>
              </a:ext>
            </a:extLst>
          </p:cNvPr>
          <p:cNvSpPr/>
          <p:nvPr/>
        </p:nvSpPr>
        <p:spPr>
          <a:xfrm>
            <a:off x="5543341" y="1965813"/>
            <a:ext cx="3051349" cy="121187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monolith host</a:t>
            </a:r>
            <a:b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(single process)</a:t>
            </a:r>
          </a:p>
        </p:txBody>
      </p:sp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INTEGRATION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SERVICES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4790496" cy="4051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Best for </a:t>
            </a:r>
            <a:r>
              <a:rPr lang="en-US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read</a:t>
            </a: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/ query operations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Implement </a:t>
            </a:r>
            <a:r>
              <a:rPr lang="en-US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caching</a:t>
            </a: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if possible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Do not reuse </a:t>
            </a:r>
            <a:r>
              <a:rPr lang="en-US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application services </a:t>
            </a: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for integration purposes</a:t>
            </a:r>
            <a:b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Authorization</a:t>
            </a:r>
            <a:b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Caching</a:t>
            </a:r>
            <a:b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Localization</a:t>
            </a:r>
            <a:b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DTO properties</a:t>
            </a:r>
            <a:b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</a:t>
            </a:r>
            <a:r>
              <a:rPr lang="en-US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Single responsibility</a:t>
            </a:r>
            <a:r>
              <a:rPr lang="tr-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!</a:t>
            </a:r>
            <a:endParaRPr lang="en-US" sz="2000" b="1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E672C82-9D98-5206-6846-468F39E20540}"/>
              </a:ext>
            </a:extLst>
          </p:cNvPr>
          <p:cNvSpPr/>
          <p:nvPr/>
        </p:nvSpPr>
        <p:spPr>
          <a:xfrm>
            <a:off x="5739426" y="2220033"/>
            <a:ext cx="792002" cy="415671"/>
          </a:xfrm>
          <a:prstGeom prst="rect">
            <a:avLst/>
          </a:prstGeom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Ordering Module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75339FA-8C9E-5172-BC5F-0E6B633B591E}"/>
              </a:ext>
            </a:extLst>
          </p:cNvPr>
          <p:cNvSpPr/>
          <p:nvPr/>
        </p:nvSpPr>
        <p:spPr>
          <a:xfrm>
            <a:off x="7542810" y="2220032"/>
            <a:ext cx="792002" cy="415671"/>
          </a:xfrm>
          <a:prstGeom prst="rect">
            <a:avLst/>
          </a:prstGeom>
          <a:solidFill>
            <a:srgbClr val="00B050"/>
          </a:solidFill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Catalog Module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55DB7C98-1375-C80F-7938-9F07836E3729}"/>
              </a:ext>
            </a:extLst>
          </p:cNvPr>
          <p:cNvCxnSpPr>
            <a:cxnSpLocks/>
            <a:stCxn id="40" idx="3"/>
            <a:endCxn id="41" idx="1"/>
          </p:cNvCxnSpPr>
          <p:nvPr/>
        </p:nvCxnSpPr>
        <p:spPr>
          <a:xfrm flipV="1">
            <a:off x="6531428" y="2427868"/>
            <a:ext cx="1011382" cy="1"/>
          </a:xfrm>
          <a:prstGeom prst="straightConnector1">
            <a:avLst/>
          </a:prstGeom>
          <a:ln w="254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D204B52B-F7B2-34E2-0190-2BC6408506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8655" y="3431905"/>
            <a:ext cx="320311" cy="327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3F77A3D9-12B7-FD09-F8EA-2E9864E148C8}"/>
              </a:ext>
            </a:extLst>
          </p:cNvPr>
          <p:cNvCxnSpPr>
            <a:cxnSpLocks/>
            <a:stCxn id="41" idx="2"/>
            <a:endCxn id="45" idx="0"/>
          </p:cNvCxnSpPr>
          <p:nvPr/>
        </p:nvCxnSpPr>
        <p:spPr>
          <a:xfrm>
            <a:off x="7938811" y="2635703"/>
            <a:ext cx="0" cy="796202"/>
          </a:xfrm>
          <a:prstGeom prst="straightConnector1">
            <a:avLst/>
          </a:prstGeom>
          <a:ln w="25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C2ADB9BD-B1DE-43D7-C1AD-FD93F2C031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5271" y="3431905"/>
            <a:ext cx="320311" cy="327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F829771B-C92E-FBC5-714A-701BD61C8D03}"/>
              </a:ext>
            </a:extLst>
          </p:cNvPr>
          <p:cNvCxnSpPr>
            <a:cxnSpLocks/>
            <a:stCxn id="40" idx="2"/>
            <a:endCxn id="48" idx="0"/>
          </p:cNvCxnSpPr>
          <p:nvPr/>
        </p:nvCxnSpPr>
        <p:spPr>
          <a:xfrm>
            <a:off x="6135427" y="2635704"/>
            <a:ext cx="0" cy="796201"/>
          </a:xfrm>
          <a:prstGeom prst="straightConnector1">
            <a:avLst/>
          </a:prstGeom>
          <a:ln w="25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4E1F351E-8070-C368-0364-B3D603CBD22D}"/>
              </a:ext>
            </a:extLst>
          </p:cNvPr>
          <p:cNvSpPr txBox="1"/>
          <p:nvPr/>
        </p:nvSpPr>
        <p:spPr>
          <a:xfrm>
            <a:off x="5752949" y="3759874"/>
            <a:ext cx="76495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ordering</a:t>
            </a:r>
            <a:b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database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5CF03E5-492D-B98F-860A-CDBCF7EF5362}"/>
              </a:ext>
            </a:extLst>
          </p:cNvPr>
          <p:cNvSpPr txBox="1"/>
          <p:nvPr/>
        </p:nvSpPr>
        <p:spPr>
          <a:xfrm>
            <a:off x="7559805" y="3759874"/>
            <a:ext cx="76495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catalog</a:t>
            </a:r>
            <a:b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database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375F2B35-D8BE-9EB9-0767-CF712A68A885}"/>
              </a:ext>
            </a:extLst>
          </p:cNvPr>
          <p:cNvSpPr/>
          <p:nvPr/>
        </p:nvSpPr>
        <p:spPr>
          <a:xfrm>
            <a:off x="5543341" y="986224"/>
            <a:ext cx="3051349" cy="31007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UI Application</a:t>
            </a: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8E63D38D-43B5-FEB2-D9D6-BA470E47A79E}"/>
              </a:ext>
            </a:extLst>
          </p:cNvPr>
          <p:cNvCxnSpPr>
            <a:cxnSpLocks/>
            <a:endCxn id="40" idx="0"/>
          </p:cNvCxnSpPr>
          <p:nvPr/>
        </p:nvCxnSpPr>
        <p:spPr>
          <a:xfrm>
            <a:off x="6135427" y="1296297"/>
            <a:ext cx="0" cy="923736"/>
          </a:xfrm>
          <a:prstGeom prst="straightConnector1">
            <a:avLst/>
          </a:prstGeom>
          <a:ln w="25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27B46A1C-AFD5-1255-4192-E85D8A79038C}"/>
              </a:ext>
            </a:extLst>
          </p:cNvPr>
          <p:cNvSpPr txBox="1"/>
          <p:nvPr/>
        </p:nvSpPr>
        <p:spPr>
          <a:xfrm>
            <a:off x="6495361" y="2189497"/>
            <a:ext cx="97654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query stock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0B528C4C-A6FA-DE8C-3EB4-46D3ABA02858}"/>
              </a:ext>
            </a:extLst>
          </p:cNvPr>
          <p:cNvSpPr txBox="1"/>
          <p:nvPr/>
        </p:nvSpPr>
        <p:spPr>
          <a:xfrm>
            <a:off x="6099051" y="1432354"/>
            <a:ext cx="54534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chemeClr val="tx1"/>
                </a:solidFill>
              </a:rPr>
              <a:t>place</a:t>
            </a:r>
          </a:p>
          <a:p>
            <a:r>
              <a:rPr lang="en-US" sz="1100" b="1" dirty="0">
                <a:solidFill>
                  <a:schemeClr val="tx1"/>
                </a:solidFill>
              </a:rPr>
              <a:t>order</a:t>
            </a:r>
          </a:p>
        </p:txBody>
      </p:sp>
    </p:spTree>
    <p:extLst>
      <p:ext uri="{BB962C8B-B14F-4D97-AF65-F5344CB8AC3E}">
        <p14:creationId xmlns:p14="http://schemas.microsoft.com/office/powerpoint/2010/main" val="3017260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/>
      <p:bldP spid="6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93E32AE-2221-7B45-3DEC-F77B648E9763}"/>
              </a:ext>
            </a:extLst>
          </p:cNvPr>
          <p:cNvSpPr/>
          <p:nvPr/>
        </p:nvSpPr>
        <p:spPr>
          <a:xfrm>
            <a:off x="381837" y="1635268"/>
            <a:ext cx="8299939" cy="2597692"/>
          </a:xfrm>
          <a:prstGeom prst="rect">
            <a:avLst/>
          </a:prstGeom>
          <a:solidFill>
            <a:schemeClr val="bg1"/>
          </a:solidFill>
          <a:ln w="127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000" b="1" dirty="0">
                <a:solidFill>
                  <a:schemeClr val="tx1"/>
                </a:solidFill>
              </a:rPr>
              <a:t>Ordering</a:t>
            </a:r>
            <a:r>
              <a:rPr lang="en-US" sz="2000" dirty="0">
                <a:solidFill>
                  <a:schemeClr val="tx1"/>
                </a:solidFill>
              </a:rPr>
              <a:t> Module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B3AE926-2DE9-36B3-E90C-EEF7FF07F879}"/>
              </a:ext>
            </a:extLst>
          </p:cNvPr>
          <p:cNvSpPr/>
          <p:nvPr/>
        </p:nvSpPr>
        <p:spPr>
          <a:xfrm>
            <a:off x="381837" y="867508"/>
            <a:ext cx="8299939" cy="633046"/>
          </a:xfrm>
          <a:prstGeom prst="rect">
            <a:avLst/>
          </a:prstGeom>
          <a:solidFill>
            <a:schemeClr val="bg1"/>
          </a:solidFill>
          <a:ln w="127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000" b="1" dirty="0">
                <a:solidFill>
                  <a:schemeClr val="tx1"/>
                </a:solidFill>
              </a:rPr>
              <a:t>Catalog</a:t>
            </a:r>
            <a:r>
              <a:rPr lang="en-US" sz="2000" dirty="0">
                <a:solidFill>
                  <a:schemeClr val="tx1"/>
                </a:solidFill>
              </a:rPr>
              <a:t> Module (contract)</a:t>
            </a:r>
          </a:p>
        </p:txBody>
      </p:sp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INTEGRATION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SERVICES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: EXAMPLE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E7E1D54-7352-BD76-1FF2-038A39EBD6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778" y="1680121"/>
            <a:ext cx="5067719" cy="25255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82A4590-5582-90BE-E64D-10B66B2E8F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635" y="910541"/>
            <a:ext cx="3362848" cy="545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245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INTGRATION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EVENTS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4" y="823275"/>
            <a:ext cx="5076611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>
              <a:lnSpc>
                <a:spcPct val="150000"/>
              </a:lnSpc>
            </a:pPr>
            <a:r>
              <a:rPr lang="tr-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Implement </a:t>
            </a:r>
            <a:r>
              <a:rPr lang="tr-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side effects</a:t>
            </a:r>
            <a:br>
              <a:rPr lang="tr-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-TR" sz="1800" i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(a change triggers another change in other modules)</a:t>
            </a:r>
            <a:endParaRPr lang="tr-TR" sz="20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E146B40-B007-0671-B42F-2C298AE8E478}"/>
              </a:ext>
            </a:extLst>
          </p:cNvPr>
          <p:cNvSpPr/>
          <p:nvPr/>
        </p:nvSpPr>
        <p:spPr>
          <a:xfrm>
            <a:off x="5543341" y="1965813"/>
            <a:ext cx="3051349" cy="121187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monolith host</a:t>
            </a:r>
            <a:b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(single process)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35D08A4-A290-9AC0-C249-CB58BD587B91}"/>
              </a:ext>
            </a:extLst>
          </p:cNvPr>
          <p:cNvSpPr/>
          <p:nvPr/>
        </p:nvSpPr>
        <p:spPr>
          <a:xfrm>
            <a:off x="5739426" y="2220033"/>
            <a:ext cx="792002" cy="415671"/>
          </a:xfrm>
          <a:prstGeom prst="rect">
            <a:avLst/>
          </a:prstGeom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Ordering Module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BC2E602-B83C-FBB4-F6E9-2902556E02D7}"/>
              </a:ext>
            </a:extLst>
          </p:cNvPr>
          <p:cNvSpPr/>
          <p:nvPr/>
        </p:nvSpPr>
        <p:spPr>
          <a:xfrm>
            <a:off x="7542810" y="2220032"/>
            <a:ext cx="792002" cy="415671"/>
          </a:xfrm>
          <a:prstGeom prst="rect">
            <a:avLst/>
          </a:prstGeom>
          <a:solidFill>
            <a:srgbClr val="00B050"/>
          </a:solidFill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Catalog Module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2C6BA8E-8EEA-0C1F-C2AC-025FB66D7BDC}"/>
              </a:ext>
            </a:extLst>
          </p:cNvPr>
          <p:cNvCxnSpPr>
            <a:cxnSpLocks/>
            <a:stCxn id="3" idx="3"/>
            <a:endCxn id="4" idx="1"/>
          </p:cNvCxnSpPr>
          <p:nvPr/>
        </p:nvCxnSpPr>
        <p:spPr>
          <a:xfrm flipV="1">
            <a:off x="6531428" y="2427868"/>
            <a:ext cx="1011382" cy="1"/>
          </a:xfrm>
          <a:prstGeom prst="straightConnector1">
            <a:avLst/>
          </a:prstGeom>
          <a:ln w="25400">
            <a:solidFill>
              <a:schemeClr val="tx1">
                <a:lumMod val="65000"/>
                <a:lumOff val="3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D3784CAA-5CE7-D82C-5E5B-8B6346E03A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8655" y="3431905"/>
            <a:ext cx="320311" cy="327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D17F8BB-CAB2-7537-C816-8BA57D85376C}"/>
              </a:ext>
            </a:extLst>
          </p:cNvPr>
          <p:cNvCxnSpPr>
            <a:cxnSpLocks/>
            <a:stCxn id="4" idx="2"/>
            <a:endCxn id="6" idx="0"/>
          </p:cNvCxnSpPr>
          <p:nvPr/>
        </p:nvCxnSpPr>
        <p:spPr>
          <a:xfrm>
            <a:off x="7938811" y="2635703"/>
            <a:ext cx="0" cy="796202"/>
          </a:xfrm>
          <a:prstGeom prst="straightConnector1">
            <a:avLst/>
          </a:prstGeom>
          <a:ln w="25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A026A169-E240-ED0D-B79B-3AE2D88987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5271" y="3431905"/>
            <a:ext cx="320311" cy="327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577CD04-93F9-B400-416D-535802FC2636}"/>
              </a:ext>
            </a:extLst>
          </p:cNvPr>
          <p:cNvCxnSpPr>
            <a:cxnSpLocks/>
            <a:stCxn id="3" idx="2"/>
            <a:endCxn id="8" idx="0"/>
          </p:cNvCxnSpPr>
          <p:nvPr/>
        </p:nvCxnSpPr>
        <p:spPr>
          <a:xfrm>
            <a:off x="6135427" y="2635704"/>
            <a:ext cx="0" cy="796201"/>
          </a:xfrm>
          <a:prstGeom prst="straightConnector1">
            <a:avLst/>
          </a:prstGeom>
          <a:ln w="25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FF4CB8B-FE1B-3DD9-B819-12EB87678416}"/>
              </a:ext>
            </a:extLst>
          </p:cNvPr>
          <p:cNvSpPr txBox="1"/>
          <p:nvPr/>
        </p:nvSpPr>
        <p:spPr>
          <a:xfrm>
            <a:off x="5752949" y="3759874"/>
            <a:ext cx="76495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ordering</a:t>
            </a:r>
            <a:b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database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6E785B-34A7-5C16-EE7D-65DF17C0C2AA}"/>
              </a:ext>
            </a:extLst>
          </p:cNvPr>
          <p:cNvSpPr txBox="1"/>
          <p:nvPr/>
        </p:nvSpPr>
        <p:spPr>
          <a:xfrm>
            <a:off x="7559805" y="3759874"/>
            <a:ext cx="76495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catalog</a:t>
            </a:r>
            <a:b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database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0EFF921-A213-1624-7E97-52BB85BFEF0E}"/>
              </a:ext>
            </a:extLst>
          </p:cNvPr>
          <p:cNvSpPr/>
          <p:nvPr/>
        </p:nvSpPr>
        <p:spPr>
          <a:xfrm>
            <a:off x="5543341" y="986224"/>
            <a:ext cx="3051349" cy="31007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UI Application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E18456C-1689-6657-46E9-511041DBB9B1}"/>
              </a:ext>
            </a:extLst>
          </p:cNvPr>
          <p:cNvCxnSpPr>
            <a:cxnSpLocks/>
            <a:endCxn id="3" idx="0"/>
          </p:cNvCxnSpPr>
          <p:nvPr/>
        </p:nvCxnSpPr>
        <p:spPr>
          <a:xfrm>
            <a:off x="6135427" y="1296297"/>
            <a:ext cx="0" cy="923736"/>
          </a:xfrm>
          <a:prstGeom prst="straightConnector1">
            <a:avLst/>
          </a:prstGeom>
          <a:ln w="25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26A1E42-ADA4-6D13-4D02-2FEB5FFBFBBF}"/>
              </a:ext>
            </a:extLst>
          </p:cNvPr>
          <p:cNvSpPr txBox="1"/>
          <p:nvPr/>
        </p:nvSpPr>
        <p:spPr>
          <a:xfrm>
            <a:off x="6517902" y="1984082"/>
            <a:ext cx="102303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100" b="1" i="1" dirty="0">
                <a:solidFill>
                  <a:schemeClr val="tx1"/>
                </a:solidFill>
              </a:rPr>
              <a:t>event</a:t>
            </a:r>
            <a:br>
              <a:rPr lang="tr-TR" sz="1100" b="1" i="1" dirty="0">
                <a:solidFill>
                  <a:schemeClr val="tx1"/>
                </a:solidFill>
              </a:rPr>
            </a:br>
            <a:r>
              <a:rPr lang="tr-TR" sz="1100" b="1" dirty="0">
                <a:solidFill>
                  <a:schemeClr val="tx1"/>
                </a:solidFill>
              </a:rPr>
              <a:t>OrderPlaced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173CC2D-D0CC-6321-39F2-D868FAF0CA80}"/>
              </a:ext>
            </a:extLst>
          </p:cNvPr>
          <p:cNvSpPr txBox="1"/>
          <p:nvPr/>
        </p:nvSpPr>
        <p:spPr>
          <a:xfrm>
            <a:off x="6099051" y="1432354"/>
            <a:ext cx="54534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chemeClr val="tx1"/>
                </a:solidFill>
              </a:rPr>
              <a:t>place</a:t>
            </a:r>
          </a:p>
          <a:p>
            <a:r>
              <a:rPr lang="en-US" sz="1100" b="1" dirty="0">
                <a:solidFill>
                  <a:schemeClr val="tx1"/>
                </a:solidFill>
              </a:rPr>
              <a:t>order</a:t>
            </a:r>
          </a:p>
        </p:txBody>
      </p:sp>
    </p:spTree>
    <p:extLst>
      <p:ext uri="{BB962C8B-B14F-4D97-AF65-F5344CB8AC3E}">
        <p14:creationId xmlns:p14="http://schemas.microsoft.com/office/powerpoint/2010/main" val="2130118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D612A9B-94FF-C39B-EC22-1334F01EF335}"/>
              </a:ext>
            </a:extLst>
          </p:cNvPr>
          <p:cNvSpPr/>
          <p:nvPr/>
        </p:nvSpPr>
        <p:spPr>
          <a:xfrm>
            <a:off x="381837" y="823275"/>
            <a:ext cx="8299939" cy="2341527"/>
          </a:xfrm>
          <a:prstGeom prst="rect">
            <a:avLst/>
          </a:prstGeom>
          <a:solidFill>
            <a:schemeClr val="bg1"/>
          </a:solidFill>
          <a:ln w="127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000" b="1" dirty="0">
                <a:solidFill>
                  <a:schemeClr val="tx1"/>
                </a:solidFill>
              </a:rPr>
              <a:t>Ordering</a:t>
            </a:r>
            <a:r>
              <a:rPr lang="en-US" sz="2000" dirty="0">
                <a:solidFill>
                  <a:schemeClr val="tx1"/>
                </a:solidFill>
              </a:rPr>
              <a:t> Module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961A922-0374-F5F1-FC39-3530EE09E4AE}"/>
              </a:ext>
            </a:extLst>
          </p:cNvPr>
          <p:cNvSpPr/>
          <p:nvPr/>
        </p:nvSpPr>
        <p:spPr>
          <a:xfrm>
            <a:off x="381837" y="3303849"/>
            <a:ext cx="8299939" cy="1081266"/>
          </a:xfrm>
          <a:prstGeom prst="rect">
            <a:avLst/>
          </a:prstGeom>
          <a:solidFill>
            <a:schemeClr val="bg1"/>
          </a:solidFill>
          <a:ln w="127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000" b="1" dirty="0">
                <a:solidFill>
                  <a:schemeClr val="tx1"/>
                </a:solidFill>
              </a:rPr>
              <a:t>Catalog</a:t>
            </a:r>
            <a:r>
              <a:rPr lang="en-US" sz="2000" dirty="0">
                <a:solidFill>
                  <a:schemeClr val="tx1"/>
                </a:solidFill>
              </a:rPr>
              <a:t> Module</a:t>
            </a:r>
          </a:p>
        </p:txBody>
      </p:sp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INT</a:t>
            </a:r>
            <a:r>
              <a:rPr lang="tr-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E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GRATION 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EVENTS</a:t>
            </a:r>
            <a:r>
              <a:rPr lang="tr-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: EXAMPLE</a:t>
            </a:r>
            <a:endParaRPr lang="en-US"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70A934-DF84-AF2D-BBB8-CEF032BE83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925" y="843297"/>
            <a:ext cx="4211580" cy="22945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BC23130-F075-6029-47DE-8C586A3365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925" y="3354102"/>
            <a:ext cx="5172941" cy="980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996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>
          <a:extLst>
            <a:ext uri="{FF2B5EF4-FFF2-40B4-BE49-F238E27FC236}">
              <a16:creationId xmlns:a16="http://schemas.microsoft.com/office/drawing/2014/main" id="{B3EDE752-FA2D-9A90-7184-911E8FA593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>
            <a:extLst>
              <a:ext uri="{FF2B5EF4-FFF2-40B4-BE49-F238E27FC236}">
                <a16:creationId xmlns:a16="http://schemas.microsoft.com/office/drawing/2014/main" id="{7A5C8F33-F1F7-F569-CDA0-CEFC350F92B0}"/>
              </a:ext>
            </a:extLst>
          </p:cNvPr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LIVE </a:t>
            </a:r>
            <a:r>
              <a:rPr lang="tr-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CODING!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" name="Google Shape;67;p2">
            <a:extLst>
              <a:ext uri="{FF2B5EF4-FFF2-40B4-BE49-F238E27FC236}">
                <a16:creationId xmlns:a16="http://schemas.microsoft.com/office/drawing/2014/main" id="{EB999050-5CC4-F1E6-B733-83BE3A2FF87E}"/>
              </a:ext>
            </a:extLst>
          </p:cNvPr>
          <p:cNvSpPr txBox="1"/>
          <p:nvPr/>
        </p:nvSpPr>
        <p:spPr>
          <a:xfrm>
            <a:off x="310694" y="1840992"/>
            <a:ext cx="8410500" cy="1737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60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DEMO</a:t>
            </a:r>
            <a:endParaRPr sz="60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  <p:extLst>
      <p:ext uri="{BB962C8B-B14F-4D97-AF65-F5344CB8AC3E}">
        <p14:creationId xmlns:p14="http://schemas.microsoft.com/office/powerpoint/2010/main" val="25349241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"/>
          <p:cNvSpPr txBox="1"/>
          <p:nvPr/>
        </p:nvSpPr>
        <p:spPr>
          <a:xfrm>
            <a:off x="5676924" y="755514"/>
            <a:ext cx="2949875" cy="447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u="sng" dirty="0">
                <a:solidFill>
                  <a:srgbClr val="4E5258"/>
                </a:solidFill>
              </a:rPr>
              <a:t>D</a:t>
            </a:r>
            <a:r>
              <a:rPr lang="tr" b="1" u="sng" dirty="0">
                <a:solidFill>
                  <a:srgbClr val="4E5258"/>
                </a:solidFill>
              </a:rPr>
              <a:t>ownload </a:t>
            </a:r>
            <a:r>
              <a:rPr lang="en-US" b="1" u="sng" dirty="0">
                <a:solidFill>
                  <a:srgbClr val="4E5258"/>
                </a:solidFill>
              </a:rPr>
              <a:t>T</a:t>
            </a:r>
            <a:r>
              <a:rPr lang="tr" b="1" u="sng" dirty="0">
                <a:solidFill>
                  <a:srgbClr val="4E5258"/>
                </a:solidFill>
              </a:rPr>
              <a:t>his </a:t>
            </a:r>
            <a:r>
              <a:rPr lang="en-US" b="1" u="sng" dirty="0">
                <a:solidFill>
                  <a:srgbClr val="4E5258"/>
                </a:solidFill>
              </a:rPr>
              <a:t>P</a:t>
            </a:r>
            <a:r>
              <a:rPr lang="tr" b="1" u="sng" dirty="0">
                <a:solidFill>
                  <a:srgbClr val="4E5258"/>
                </a:solidFill>
              </a:rPr>
              <a:t>resentation</a:t>
            </a:r>
            <a:endParaRPr b="1" u="sng" dirty="0">
              <a:solidFill>
                <a:srgbClr val="4E5258"/>
              </a:solidFill>
            </a:endParaRPr>
          </a:p>
        </p:txBody>
      </p:sp>
      <p:sp>
        <p:nvSpPr>
          <p:cNvPr id="74" name="Google Shape;74;p3"/>
          <p:cNvSpPr txBox="1"/>
          <p:nvPr/>
        </p:nvSpPr>
        <p:spPr>
          <a:xfrm>
            <a:off x="517200" y="870279"/>
            <a:ext cx="4509300" cy="14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40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THANK</a:t>
            </a:r>
            <a:r>
              <a:rPr lang="en-US" sz="40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</a:t>
            </a:r>
            <a:r>
              <a:rPr lang="tr" sz="40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FOR</a:t>
            </a:r>
            <a:endParaRPr sz="40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40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LISTENING</a:t>
            </a:r>
            <a:endParaRPr sz="40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78" name="Google Shape;78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7720" y="3597713"/>
            <a:ext cx="235600" cy="23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7724" y="3980436"/>
            <a:ext cx="235600" cy="23560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3"/>
          <p:cNvSpPr txBox="1"/>
          <p:nvPr/>
        </p:nvSpPr>
        <p:spPr>
          <a:xfrm>
            <a:off x="863325" y="3534613"/>
            <a:ext cx="4509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r>
              <a:rPr lang="en-US" sz="1200" dirty="0">
                <a:solidFill>
                  <a:srgbClr val="292D33"/>
                </a:solidFill>
                <a:latin typeface="Poppins"/>
                <a:ea typeface="Poppins"/>
                <a:cs typeface="Poppins"/>
                <a:sym typeface="Poppins"/>
              </a:rPr>
              <a:t>@hibrahimkalkan</a:t>
            </a:r>
          </a:p>
        </p:txBody>
      </p:sp>
      <p:sp>
        <p:nvSpPr>
          <p:cNvPr id="81" name="Google Shape;81;p3"/>
          <p:cNvSpPr txBox="1"/>
          <p:nvPr/>
        </p:nvSpPr>
        <p:spPr>
          <a:xfrm>
            <a:off x="863325" y="3903913"/>
            <a:ext cx="4509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292D33"/>
                </a:solidFill>
                <a:latin typeface="Poppins"/>
                <a:ea typeface="Poppins"/>
                <a:cs typeface="Poppins"/>
                <a:sym typeface="Poppins"/>
              </a:rPr>
              <a:t>@</a:t>
            </a:r>
            <a:r>
              <a:rPr lang="tr" sz="1200" dirty="0">
                <a:solidFill>
                  <a:srgbClr val="292D33"/>
                </a:solidFill>
                <a:latin typeface="Poppins"/>
                <a:ea typeface="Poppins"/>
                <a:cs typeface="Poppins"/>
                <a:sym typeface="Poppins"/>
              </a:rPr>
              <a:t>hikalkan</a:t>
            </a:r>
            <a:endParaRPr lang="en-US" sz="1200" dirty="0">
              <a:solidFill>
                <a:srgbClr val="292D3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82" name="Google Shape;82;p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76925" y="1154038"/>
            <a:ext cx="2957700" cy="29577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56;p1">
            <a:extLst>
              <a:ext uri="{FF2B5EF4-FFF2-40B4-BE49-F238E27FC236}">
                <a16:creationId xmlns:a16="http://schemas.microsoft.com/office/drawing/2014/main" id="{51B5DA2F-46BD-1F36-EAD4-DA9E79384F25}"/>
              </a:ext>
            </a:extLst>
          </p:cNvPr>
          <p:cNvSpPr txBox="1"/>
          <p:nvPr/>
        </p:nvSpPr>
        <p:spPr>
          <a:xfrm>
            <a:off x="1435882" y="2436577"/>
            <a:ext cx="3936743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2100" dirty="0">
                <a:solidFill>
                  <a:srgbClr val="292D3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Halil İbrahim KALKAN</a:t>
            </a:r>
            <a:endParaRPr sz="2100" dirty="0">
              <a:solidFill>
                <a:srgbClr val="292D3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4" name="Google Shape;57;p1">
            <a:extLst>
              <a:ext uri="{FF2B5EF4-FFF2-40B4-BE49-F238E27FC236}">
                <a16:creationId xmlns:a16="http://schemas.microsoft.com/office/drawing/2014/main" id="{B78DE9D6-7507-A9AC-B04A-268C12DA554F}"/>
              </a:ext>
            </a:extLst>
          </p:cNvPr>
          <p:cNvSpPr txBox="1"/>
          <p:nvPr/>
        </p:nvSpPr>
        <p:spPr>
          <a:xfrm>
            <a:off x="1435882" y="2821277"/>
            <a:ext cx="3936743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Volosoft, Co-founder</a:t>
            </a:r>
            <a:endParaRPr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" name="Picture 4" descr="Halil İbrahim Kalkan">
            <a:extLst>
              <a:ext uri="{FF2B5EF4-FFF2-40B4-BE49-F238E27FC236}">
                <a16:creationId xmlns:a16="http://schemas.microsoft.com/office/drawing/2014/main" id="{E8883BFA-809D-EC40-BADA-940BE81559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200" y="2436577"/>
            <a:ext cx="812175" cy="812175"/>
          </a:xfrm>
          <a:prstGeom prst="ellipse">
            <a:avLst/>
          </a:prstGeom>
          <a:ln w="254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qr code on a white background&#10;&#10;AI-generated content may be incorrect.">
            <a:extLst>
              <a:ext uri="{FF2B5EF4-FFF2-40B4-BE49-F238E27FC236}">
                <a16:creationId xmlns:a16="http://schemas.microsoft.com/office/drawing/2014/main" id="{75259108-501F-334B-E8B4-73BEEC6C2DD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56690" y="1320344"/>
            <a:ext cx="2595761" cy="2595761"/>
          </a:xfrm>
          <a:prstGeom prst="roundRect">
            <a:avLst>
              <a:gd name="adj" fmla="val 9152"/>
            </a:avLst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WHY 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MODULARITY?</a:t>
            </a:r>
            <a:endParaRPr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4572191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Reducing &amp; managing </a:t>
            </a:r>
            <a:r>
              <a:rPr lang="en-US" sz="24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code complexity</a:t>
            </a:r>
            <a:endParaRPr lang="tr-TR" sz="2400" b="1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400" b="1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lvl="4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On-premise modular </a:t>
            </a:r>
            <a:r>
              <a:rPr lang="en-US" sz="24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deployment</a:t>
            </a:r>
            <a:endParaRPr lang="tr-TR" sz="2400" b="1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lvl="4" indent="-285750">
              <a:buFont typeface="Arial" panose="020B0604020202020204" pitchFamily="34" charset="0"/>
              <a:buChar char="•"/>
            </a:pPr>
            <a:endParaRPr lang="en-US" sz="2400" b="1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Migrating to </a:t>
            </a:r>
            <a:r>
              <a:rPr lang="en-US" sz="24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microservices</a:t>
            </a:r>
            <a:r>
              <a:rPr lang="en-US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later</a:t>
            </a:r>
          </a:p>
        </p:txBody>
      </p:sp>
      <p:pic>
        <p:nvPicPr>
          <p:cNvPr id="2" name="Resim 10">
            <a:extLst>
              <a:ext uri="{FF2B5EF4-FFF2-40B4-BE49-F238E27FC236}">
                <a16:creationId xmlns:a16="http://schemas.microsoft.com/office/drawing/2014/main" id="{5BA69813-3A5D-8297-F0BF-C1EBC0183EF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878765" y="457858"/>
            <a:ext cx="3875997" cy="3862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451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4324228" y="1620640"/>
            <a:ext cx="4481944" cy="1902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36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DESIGNING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36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MODULAR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36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ARCHITECTURE</a:t>
            </a:r>
            <a:endParaRPr sz="36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2" name="Resim 10">
            <a:extLst>
              <a:ext uri="{FF2B5EF4-FFF2-40B4-BE49-F238E27FC236}">
                <a16:creationId xmlns:a16="http://schemas.microsoft.com/office/drawing/2014/main" id="{21F0422F-4430-D008-C19B-469A9EC6FE0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91597" y="302938"/>
            <a:ext cx="4553886" cy="4537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3529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DATABASE 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ARCHITECTURE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OPTIONS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E8E0550-9F65-FACD-F309-BDFF7418A74F}"/>
              </a:ext>
            </a:extLst>
          </p:cNvPr>
          <p:cNvSpPr txBox="1"/>
          <p:nvPr/>
        </p:nvSpPr>
        <p:spPr>
          <a:xfrm>
            <a:off x="968304" y="991885"/>
            <a:ext cx="2890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800" b="1" u="sng" dirty="0">
                <a:solidFill>
                  <a:schemeClr val="tx1"/>
                </a:solidFill>
              </a:rPr>
              <a:t>Single</a:t>
            </a:r>
            <a:r>
              <a:rPr lang="tr-TR" sz="1800" u="sng" dirty="0">
                <a:solidFill>
                  <a:schemeClr val="tx1"/>
                </a:solidFill>
              </a:rPr>
              <a:t> (Shared) Database</a:t>
            </a:r>
            <a:endParaRPr lang="en-US" sz="1800" b="1" u="sng" dirty="0">
              <a:solidFill>
                <a:schemeClr val="tx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A60DE3F-0903-4892-5FCF-4838B3646C23}"/>
              </a:ext>
            </a:extLst>
          </p:cNvPr>
          <p:cNvSpPr txBox="1"/>
          <p:nvPr/>
        </p:nvSpPr>
        <p:spPr>
          <a:xfrm>
            <a:off x="4784387" y="991885"/>
            <a:ext cx="3147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800" b="1" u="sng" dirty="0">
                <a:solidFill>
                  <a:schemeClr val="tx1"/>
                </a:solidFill>
              </a:rPr>
              <a:t>Separate</a:t>
            </a:r>
            <a:r>
              <a:rPr lang="tr-TR" sz="1800" u="sng" dirty="0">
                <a:solidFill>
                  <a:schemeClr val="tx1"/>
                </a:solidFill>
              </a:rPr>
              <a:t> Module Databases</a:t>
            </a:r>
            <a:endParaRPr lang="en-US" sz="1800" b="1" u="sng" dirty="0">
              <a:solidFill>
                <a:schemeClr val="tx1"/>
              </a:solidFill>
            </a:endParaRPr>
          </a:p>
        </p:txBody>
      </p:sp>
      <p:pic>
        <p:nvPicPr>
          <p:cNvPr id="8" name="Resim 20">
            <a:extLst>
              <a:ext uri="{FF2B5EF4-FFF2-40B4-BE49-F238E27FC236}">
                <a16:creationId xmlns:a16="http://schemas.microsoft.com/office/drawing/2014/main" id="{CB77C451-A1E9-198F-5DDF-EF3E5AB36A0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84532" y="1591382"/>
            <a:ext cx="3258080" cy="2753078"/>
          </a:xfrm>
          <a:prstGeom prst="rect">
            <a:avLst/>
          </a:prstGeom>
        </p:spPr>
      </p:pic>
      <p:pic>
        <p:nvPicPr>
          <p:cNvPr id="11" name="Resim 24">
            <a:extLst>
              <a:ext uri="{FF2B5EF4-FFF2-40B4-BE49-F238E27FC236}">
                <a16:creationId xmlns:a16="http://schemas.microsoft.com/office/drawing/2014/main" id="{64D5FF94-562E-3A05-14F3-F4C66A6D390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4655034" y="1591382"/>
            <a:ext cx="3405723" cy="2753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622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r>
              <a:rPr lang="en-US" sz="2400" b="1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DATABASE </a:t>
            </a:r>
            <a:r>
              <a:rPr lang="en-US" sz="240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ARCHITECTURE: </a:t>
            </a:r>
            <a:r>
              <a:rPr lang="en-US" sz="2400" b="1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SINGLE</a:t>
            </a:r>
            <a:r>
              <a:rPr lang="en-US" sz="240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DATABASE</a:t>
            </a:r>
            <a:endParaRPr lang="en-US"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4"/>
            <a:ext cx="4740913" cy="35292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r>
              <a:rPr lang="en-US" sz="16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Data access approaches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;</a:t>
            </a:r>
          </a:p>
          <a:p>
            <a:endParaRPr lang="en-US" sz="16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Access to only </a:t>
            </a:r>
            <a:r>
              <a:rPr lang="en-US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own schema </a:t>
            </a: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/ tables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Manipulate own </a:t>
            </a: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schema &amp; </a:t>
            </a:r>
            <a:r>
              <a:rPr lang="en-US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Read-only</a:t>
            </a: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access to others</a:t>
            </a:r>
            <a:endParaRPr lang="en-US" sz="18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" name="Resim 12">
            <a:extLst>
              <a:ext uri="{FF2B5EF4-FFF2-40B4-BE49-F238E27FC236}">
                <a16:creationId xmlns:a16="http://schemas.microsoft.com/office/drawing/2014/main" id="{A5B64B3F-379B-153F-D4CA-B06D4F3AAA7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510765" y="1217083"/>
            <a:ext cx="3206310" cy="2709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244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DATABASE 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ARCHITECTURE: 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SINGLE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DATABASE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4" y="823275"/>
            <a:ext cx="4985191" cy="3975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tr" sz="15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Pros:</a:t>
            </a:r>
          </a:p>
          <a:p>
            <a:pPr marL="285750" lvl="0" indent="-285750" algn="l" rtl="0"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Possible to make multi-module table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JOIN</a:t>
            </a:r>
            <a:endParaRPr lang="tr"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lvl="0" indent="-285750" algn="l" rtl="0"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Possible to ensure database level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transactions</a:t>
            </a:r>
          </a:p>
          <a:p>
            <a:pPr lvl="0" algn="l" rtl="0">
              <a:spcBef>
                <a:spcPts val="500"/>
              </a:spcBef>
              <a:spcAft>
                <a:spcPts val="0"/>
              </a:spcAft>
            </a:pPr>
            <a:endParaRPr lang="tr"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500"/>
              </a:spcBef>
              <a:spcAft>
                <a:spcPts val="0"/>
              </a:spcAft>
            </a:pPr>
            <a:r>
              <a:rPr lang="tr" sz="15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Cons:</a:t>
            </a:r>
          </a:p>
          <a:p>
            <a:pPr marL="285750" lvl="0" indent="-285750" algn="l" rtl="0"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All modules use the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same DBMS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technology</a:t>
            </a:r>
          </a:p>
          <a:p>
            <a:pPr marL="285750" lvl="0" indent="-285750" algn="l" rtl="0"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Scaling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independently for a module is not possible</a:t>
            </a:r>
          </a:p>
          <a:p>
            <a:pPr marL="285750" lvl="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On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Readonly Access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:</a:t>
            </a:r>
            <a:b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Easier to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break modularity</a:t>
            </a:r>
            <a:b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Schema changes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of a module may require change on others</a:t>
            </a:r>
            <a:endParaRPr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" name="Resim 12">
            <a:extLst>
              <a:ext uri="{FF2B5EF4-FFF2-40B4-BE49-F238E27FC236}">
                <a16:creationId xmlns:a16="http://schemas.microsoft.com/office/drawing/2014/main" id="{065C6980-3746-CFB2-C741-4A33A341360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510765" y="1217083"/>
            <a:ext cx="3206310" cy="2709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202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DATABASE 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ARCHITECTURE: </a:t>
            </a:r>
            <a:r>
              <a:rPr lang="tr-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SEPARATE</a:t>
            </a:r>
            <a:r>
              <a:rPr lang="tr-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DATABASES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4" y="823273"/>
            <a:ext cx="5158607" cy="41280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lvl="0" algn="l" rtl="0">
              <a:spcBef>
                <a:spcPts val="500"/>
              </a:spcBef>
              <a:spcAft>
                <a:spcPts val="0"/>
              </a:spcAft>
            </a:pPr>
            <a:r>
              <a:rPr lang="tr" sz="16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Pros:</a:t>
            </a:r>
          </a:p>
          <a:p>
            <a:pPr marL="285750" lvl="0" indent="-285750" algn="l" rtl="0"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Best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data isolation</a:t>
            </a:r>
          </a:p>
          <a:p>
            <a:pPr marL="285750" lvl="0" indent="-285750" algn="l" rtl="0"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Use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Best DBMS 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technology for each module</a:t>
            </a:r>
          </a:p>
          <a:p>
            <a:pPr marL="285750" lvl="0" indent="-285750" algn="l" rtl="0"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Scale 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databases independently</a:t>
            </a:r>
          </a:p>
          <a:p>
            <a:pPr marL="285750" lvl="0" indent="-285750" algn="l" rtl="0"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More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microservice ready</a:t>
            </a:r>
          </a:p>
          <a:p>
            <a:pPr marL="285750" lvl="0" indent="-285750" algn="l" rtl="0"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tr" sz="16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500"/>
              </a:spcBef>
              <a:spcAft>
                <a:spcPts val="0"/>
              </a:spcAft>
            </a:pPr>
            <a:r>
              <a:rPr lang="tr" sz="16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Cons:</a:t>
            </a:r>
          </a:p>
          <a:p>
            <a:pPr marL="285750" lvl="0" indent="-285750" algn="l" rtl="0"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Hard to prepare multi-module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reports</a:t>
            </a: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Hard to ensure database level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transactions</a:t>
            </a:r>
            <a:endParaRPr lang="tr" sz="16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lvl="0" indent="-285750" algn="l" rtl="0"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Hard to set up,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maintain 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and backup</a:t>
            </a:r>
          </a:p>
          <a:p>
            <a:pPr lvl="0" algn="l" rtl="0">
              <a:spcBef>
                <a:spcPts val="500"/>
              </a:spcBef>
              <a:spcAft>
                <a:spcPts val="0"/>
              </a:spcAft>
            </a:pPr>
            <a:endParaRPr lang="tr" sz="16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500"/>
              </a:spcBef>
              <a:spcAft>
                <a:spcPts val="0"/>
              </a:spcAft>
            </a:pPr>
            <a:r>
              <a:rPr lang="tr" sz="1600" b="1" dirty="0">
                <a:solidFill>
                  <a:srgbClr val="00B0F0"/>
                </a:solidFill>
                <a:latin typeface="Poppins"/>
                <a:ea typeface="Poppins"/>
                <a:cs typeface="Poppins"/>
                <a:sym typeface="Poppins"/>
              </a:rPr>
              <a:t>Hybrid</a:t>
            </a:r>
            <a:r>
              <a:rPr lang="tr" sz="1600" dirty="0">
                <a:solidFill>
                  <a:srgbClr val="00B0F0"/>
                </a:solidFill>
                <a:latin typeface="Poppins"/>
                <a:ea typeface="Poppins"/>
                <a:cs typeface="Poppins"/>
                <a:sym typeface="Poppins"/>
              </a:rPr>
              <a:t>: Separate databases only when needed!</a:t>
            </a:r>
            <a:endParaRPr sz="1600" dirty="0">
              <a:solidFill>
                <a:srgbClr val="00B0F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" name="Resim 12">
            <a:extLst>
              <a:ext uri="{FF2B5EF4-FFF2-40B4-BE49-F238E27FC236}">
                <a16:creationId xmlns:a16="http://schemas.microsoft.com/office/drawing/2014/main" id="{7DBDA0AC-FD03-F55C-A011-9D3336ADF3D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465181" y="1168053"/>
            <a:ext cx="3372245" cy="2807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393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CODEBASE 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STRUCTURE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" name="Google Shape;68;p2">
            <a:extLst>
              <a:ext uri="{FF2B5EF4-FFF2-40B4-BE49-F238E27FC236}">
                <a16:creationId xmlns:a16="http://schemas.microsoft.com/office/drawing/2014/main" id="{65527B7B-1F6E-DA07-7DE9-8644A1AF8FD2}"/>
              </a:ext>
            </a:extLst>
          </p:cNvPr>
          <p:cNvSpPr txBox="1"/>
          <p:nvPr/>
        </p:nvSpPr>
        <p:spPr>
          <a:xfrm>
            <a:off x="306575" y="1788159"/>
            <a:ext cx="3411985" cy="19168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Single</a:t>
            </a: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.NET Solution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Multiple</a:t>
            </a:r>
            <a:r>
              <a:rPr lang="tr-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(Separate)</a:t>
            </a:r>
            <a:br>
              <a:rPr lang="tr-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-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.NET Solutions</a:t>
            </a:r>
            <a:endParaRPr sz="20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" name="Resim 20" descr="metin, ekran görüntüsü, yazı tipi, tasarım içeren bir resim&#10;&#10;Açıklama otomatik olarak oluşturuldu">
            <a:extLst>
              <a:ext uri="{FF2B5EF4-FFF2-40B4-BE49-F238E27FC236}">
                <a16:creationId xmlns:a16="http://schemas.microsoft.com/office/drawing/2014/main" id="{3573DBA2-9765-4167-3B42-7B36322BE4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4667" y="1138350"/>
            <a:ext cx="4942758" cy="28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764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1643</TotalTime>
  <Words>718</Words>
  <Application>Microsoft Office PowerPoint</Application>
  <PresentationFormat>On-screen Show (16:9)</PresentationFormat>
  <Paragraphs>157</Paragraphs>
  <Slides>25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Lexend</vt:lpstr>
      <vt:lpstr>Poppins</vt:lpstr>
      <vt:lpstr>Arial</vt:lpstr>
      <vt:lpstr>Poppins Medium</vt:lpstr>
      <vt:lpstr>Courier New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Halil Kalkan</cp:lastModifiedBy>
  <cp:revision>265</cp:revision>
  <dcterms:modified xsi:type="dcterms:W3CDTF">2025-06-01T14:55:24Z</dcterms:modified>
</cp:coreProperties>
</file>